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96" r:id="rId1"/>
  </p:sldMasterIdLst>
  <p:sldIdLst>
    <p:sldId id="257" r:id="rId2"/>
    <p:sldId id="256" r:id="rId3"/>
    <p:sldId id="258" r:id="rId4"/>
    <p:sldId id="259" r:id="rId5"/>
    <p:sldId id="260" r:id="rId6"/>
    <p:sldId id="261" r:id="rId7"/>
    <p:sldId id="262" r:id="rId8"/>
    <p:sldId id="263" r:id="rId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61E73"/>
    <a:srgbClr val="1E43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54"/>
    <p:restoredTop sz="94659"/>
  </p:normalViewPr>
  <p:slideViewPr>
    <p:cSldViewPr snapToGrid="0" snapToObjects="1">
      <p:cViewPr varScale="1">
        <p:scale>
          <a:sx n="220" d="100"/>
          <a:sy n="220" d="100"/>
        </p:scale>
        <p:origin x="2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tiff>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60A78-1DEA-6B42-908A-1992369F0D12}"/>
              </a:ext>
            </a:extLst>
          </p:cNvPr>
          <p:cNvSpPr>
            <a:spLocks noGrp="1"/>
          </p:cNvSpPr>
          <p:nvPr>
            <p:ph type="ctrTitle"/>
          </p:nvPr>
        </p:nvSpPr>
        <p:spPr>
          <a:xfrm>
            <a:off x="1143000" y="1676400"/>
            <a:ext cx="6858000" cy="1790700"/>
          </a:xfrm>
        </p:spPr>
        <p:txBody>
          <a:bodyPr anchor="b">
            <a:normAutofit/>
          </a:bodyPr>
          <a:lstStyle>
            <a:lvl1pPr algn="ctr">
              <a:defRPr sz="4800" b="1">
                <a:solidFill>
                  <a:schemeClr val="bg1"/>
                </a:solidFill>
                <a:latin typeface="+mn-lt"/>
              </a:defRPr>
            </a:lvl1pPr>
          </a:lstStyle>
          <a:p>
            <a:r>
              <a:rPr lang="en-US" dirty="0"/>
              <a:t>Click to edit Master title style</a:t>
            </a:r>
          </a:p>
        </p:txBody>
      </p:sp>
      <p:sp>
        <p:nvSpPr>
          <p:cNvPr id="3" name="Subtitle 2">
            <a:extLst>
              <a:ext uri="{FF2B5EF4-FFF2-40B4-BE49-F238E27FC236}">
                <a16:creationId xmlns:a16="http://schemas.microsoft.com/office/drawing/2014/main" id="{4982A4E2-0078-DF4C-8B01-CF1370D4C65C}"/>
              </a:ext>
            </a:extLst>
          </p:cNvPr>
          <p:cNvSpPr>
            <a:spLocks noGrp="1"/>
          </p:cNvSpPr>
          <p:nvPr>
            <p:ph type="subTitle" idx="1"/>
          </p:nvPr>
        </p:nvSpPr>
        <p:spPr>
          <a:xfrm>
            <a:off x="1143000" y="3536156"/>
            <a:ext cx="6858000" cy="785951"/>
          </a:xfrm>
        </p:spPr>
        <p:txBody>
          <a:bodyPr/>
          <a:lstStyle>
            <a:lvl1pPr marL="0" indent="0" algn="ctr">
              <a:buNone/>
              <a:defRPr sz="1800" b="1">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1431229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B3C46-1B48-D94D-8FCD-9C27E1B862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593557-5951-5E45-A1B3-ECD437BD631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32640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A3247-EE8F-B145-A91F-F54B259CCFD1}"/>
              </a:ext>
            </a:extLst>
          </p:cNvPr>
          <p:cNvSpPr>
            <a:spLocks noGrp="1"/>
          </p:cNvSpPr>
          <p:nvPr>
            <p:ph type="title"/>
          </p:nvPr>
        </p:nvSpPr>
        <p:spPr>
          <a:xfrm>
            <a:off x="687684" y="623085"/>
            <a:ext cx="7945954"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33A8AB21-0070-994A-9A7D-54BD58B1D054}"/>
              </a:ext>
            </a:extLst>
          </p:cNvPr>
          <p:cNvSpPr>
            <a:spLocks noGrp="1"/>
          </p:cNvSpPr>
          <p:nvPr>
            <p:ph type="body" idx="1"/>
          </p:nvPr>
        </p:nvSpPr>
        <p:spPr>
          <a:xfrm>
            <a:off x="687684" y="2782879"/>
            <a:ext cx="7945954"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99639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BDE82-E3FB-954D-A8A0-3218D346CB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19B4080-EC01-0843-9329-2F6080705273}"/>
              </a:ext>
            </a:extLst>
          </p:cNvPr>
          <p:cNvSpPr>
            <a:spLocks noGrp="1"/>
          </p:cNvSpPr>
          <p:nvPr>
            <p:ph sz="half" idx="1"/>
          </p:nvPr>
        </p:nvSpPr>
        <p:spPr>
          <a:xfrm>
            <a:off x="628650" y="1369219"/>
            <a:ext cx="3886200" cy="3053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41E47CF-F4FC-F14B-BF36-EF8914B00593}"/>
              </a:ext>
            </a:extLst>
          </p:cNvPr>
          <p:cNvSpPr>
            <a:spLocks noGrp="1"/>
          </p:cNvSpPr>
          <p:nvPr>
            <p:ph sz="half" idx="2"/>
          </p:nvPr>
        </p:nvSpPr>
        <p:spPr>
          <a:xfrm>
            <a:off x="4629150" y="1369219"/>
            <a:ext cx="3886200" cy="3053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6310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81057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D1280C-E3C4-B947-9F52-3FEE8D03B95A}"/>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8586B94-70AE-A64D-81D4-D93A3A132BD4}"/>
              </a:ext>
            </a:extLst>
          </p:cNvPr>
          <p:cNvSpPr>
            <a:spLocks noGrp="1"/>
          </p:cNvSpPr>
          <p:nvPr>
            <p:ph type="body" idx="1"/>
          </p:nvPr>
        </p:nvSpPr>
        <p:spPr>
          <a:xfrm>
            <a:off x="628650" y="1369219"/>
            <a:ext cx="7886700" cy="307519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800313249"/>
      </p:ext>
    </p:extLst>
  </p:cSld>
  <p:clrMap bg1="lt1" tx1="dk1" bg2="lt2" tx2="dk2" accent1="accent1" accent2="accent2" accent3="accent3" accent4="accent4" accent5="accent5" accent6="accent6" hlink="hlink" folHlink="folHlink"/>
  <p:sldLayoutIdLst>
    <p:sldLayoutId id="2147493497" r:id="rId1"/>
    <p:sldLayoutId id="2147493498" r:id="rId2"/>
    <p:sldLayoutId id="2147493499" r:id="rId3"/>
    <p:sldLayoutId id="2147493500" r:id="rId4"/>
    <p:sldLayoutId id="2147493508" r:id="rId5"/>
  </p:sldLayoutIdLst>
  <p:txStyles>
    <p:titleStyle>
      <a:lvl1pPr algn="l" defTabSz="685800" rtl="0" eaLnBrk="1" latinLnBrk="0" hangingPunct="1">
        <a:lnSpc>
          <a:spcPct val="90000"/>
        </a:lnSpc>
        <a:spcBef>
          <a:spcPct val="0"/>
        </a:spcBef>
        <a:buNone/>
        <a:defRPr sz="3300" b="1" kern="1200">
          <a:solidFill>
            <a:srgbClr val="A61E73"/>
          </a:solidFill>
          <a:latin typeface="+mn-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DECCF-6CBF-F94E-AB44-41B9BBB5BE6A}"/>
              </a:ext>
            </a:extLst>
          </p:cNvPr>
          <p:cNvSpPr>
            <a:spLocks noGrp="1"/>
          </p:cNvSpPr>
          <p:nvPr>
            <p:ph type="ctrTitle"/>
          </p:nvPr>
        </p:nvSpPr>
        <p:spPr>
          <a:xfrm>
            <a:off x="1143000" y="1676400"/>
            <a:ext cx="6858000" cy="1190171"/>
          </a:xfrm>
        </p:spPr>
        <p:txBody>
          <a:bodyPr>
            <a:normAutofit fontScale="90000"/>
          </a:bodyPr>
          <a:lstStyle/>
          <a:p>
            <a:r>
              <a:rPr lang="en-US" dirty="0"/>
              <a:t>Is the hippocampus a predictive learning system?</a:t>
            </a:r>
          </a:p>
        </p:txBody>
      </p:sp>
      <p:sp>
        <p:nvSpPr>
          <p:cNvPr id="3" name="Subtitle 2">
            <a:extLst>
              <a:ext uri="{FF2B5EF4-FFF2-40B4-BE49-F238E27FC236}">
                <a16:creationId xmlns:a16="http://schemas.microsoft.com/office/drawing/2014/main" id="{E4785F0E-E3EA-A541-BE0D-9B23061B6303}"/>
              </a:ext>
            </a:extLst>
          </p:cNvPr>
          <p:cNvSpPr>
            <a:spLocks noGrp="1"/>
          </p:cNvSpPr>
          <p:nvPr>
            <p:ph type="subTitle" idx="1"/>
          </p:nvPr>
        </p:nvSpPr>
        <p:spPr/>
        <p:txBody>
          <a:bodyPr/>
          <a:lstStyle/>
          <a:p>
            <a:r>
              <a:rPr lang="en-US" dirty="0"/>
              <a:t>Randall C. O’Reilly</a:t>
            </a:r>
          </a:p>
          <a:p>
            <a:r>
              <a:rPr lang="en-US" dirty="0"/>
              <a:t>UC Davis, </a:t>
            </a:r>
            <a:r>
              <a:rPr lang="en-US" dirty="0" err="1"/>
              <a:t>eCortex</a:t>
            </a:r>
            <a:r>
              <a:rPr lang="en-US" dirty="0"/>
              <a:t> Inc, </a:t>
            </a:r>
            <a:r>
              <a:rPr lang="en-US" dirty="0" err="1"/>
              <a:t>Astera</a:t>
            </a:r>
            <a:r>
              <a:rPr lang="en-US" dirty="0"/>
              <a:t> Obelisk Lab</a:t>
            </a:r>
          </a:p>
        </p:txBody>
      </p:sp>
    </p:spTree>
    <p:extLst>
      <p:ext uri="{BB962C8B-B14F-4D97-AF65-F5344CB8AC3E}">
        <p14:creationId xmlns:p14="http://schemas.microsoft.com/office/powerpoint/2010/main" val="21332595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80914B-34C0-4448-BA37-486062B5B1B7}"/>
              </a:ext>
            </a:extLst>
          </p:cNvPr>
          <p:cNvSpPr>
            <a:spLocks noGrp="1"/>
          </p:cNvSpPr>
          <p:nvPr>
            <p:ph type="title"/>
          </p:nvPr>
        </p:nvSpPr>
        <p:spPr/>
        <p:txBody>
          <a:bodyPr/>
          <a:lstStyle/>
          <a:p>
            <a:r>
              <a:rPr lang="en-US" dirty="0"/>
              <a:t>Long history of predictive theories</a:t>
            </a:r>
          </a:p>
        </p:txBody>
      </p:sp>
      <p:sp>
        <p:nvSpPr>
          <p:cNvPr id="4" name="Content Placeholder 3">
            <a:extLst>
              <a:ext uri="{FF2B5EF4-FFF2-40B4-BE49-F238E27FC236}">
                <a16:creationId xmlns:a16="http://schemas.microsoft.com/office/drawing/2014/main" id="{0A7B5501-50B5-A44D-8494-E61C5F019586}"/>
              </a:ext>
            </a:extLst>
          </p:cNvPr>
          <p:cNvSpPr>
            <a:spLocks noGrp="1"/>
          </p:cNvSpPr>
          <p:nvPr>
            <p:ph idx="1"/>
          </p:nvPr>
        </p:nvSpPr>
        <p:spPr/>
        <p:txBody>
          <a:bodyPr>
            <a:normAutofit fontScale="92500"/>
          </a:bodyPr>
          <a:lstStyle/>
          <a:p>
            <a:pPr marL="0" indent="0">
              <a:buNone/>
            </a:pPr>
            <a:r>
              <a:rPr lang="en-US" b="1" dirty="0"/>
              <a:t>Gray, 1982</a:t>
            </a:r>
            <a:r>
              <a:rPr lang="en-US" dirty="0"/>
              <a:t>; </a:t>
            </a:r>
            <a:r>
              <a:rPr lang="en-US" dirty="0" err="1"/>
              <a:t>Vinogradova</a:t>
            </a:r>
            <a:r>
              <a:rPr lang="en-US" dirty="0"/>
              <a:t>, 2001; Lisman &amp; Grace, 2005: </a:t>
            </a:r>
            <a:r>
              <a:rPr lang="en-US" i="1" dirty="0"/>
              <a:t>scalar mismatch between prediction and actual</a:t>
            </a:r>
            <a:r>
              <a:rPr lang="en-US" dirty="0"/>
              <a:t>:</a:t>
            </a:r>
          </a:p>
          <a:p>
            <a:pPr lvl="1"/>
            <a:r>
              <a:rPr lang="en-US" dirty="0"/>
              <a:t>“it is proposed that … the </a:t>
            </a:r>
            <a:r>
              <a:rPr lang="en-US" dirty="0" err="1"/>
              <a:t>septo</a:t>
            </a:r>
            <a:r>
              <a:rPr lang="en-US" dirty="0"/>
              <a:t>-hippocampal system (SHS) acts as a comparator: it compares predicted to actual sensory events and activates the outputs of the BIS when there is a mismatch or when the predicted event is aversive”</a:t>
            </a:r>
          </a:p>
          <a:p>
            <a:pPr marL="0" indent="0">
              <a:buNone/>
            </a:pPr>
            <a:r>
              <a:rPr lang="en-US" dirty="0"/>
              <a:t>Levy, 1996; Wallenstein &amp; </a:t>
            </a:r>
            <a:r>
              <a:rPr lang="en-US" dirty="0" err="1"/>
              <a:t>Hasselmo</a:t>
            </a:r>
            <a:r>
              <a:rPr lang="en-US" dirty="0"/>
              <a:t>, 1997; Jensen &amp; Lisman, 1996; </a:t>
            </a:r>
            <a:r>
              <a:rPr lang="en-US" dirty="0" err="1"/>
              <a:t>Tsodyks</a:t>
            </a:r>
            <a:r>
              <a:rPr lang="en-US" dirty="0"/>
              <a:t> et al, 1996; Rolls, 2013; Schapiro et al, 2017; </a:t>
            </a:r>
            <a:r>
              <a:rPr lang="en-US" b="1" dirty="0" err="1"/>
              <a:t>Stachenfeld</a:t>
            </a:r>
            <a:r>
              <a:rPr lang="en-US" b="1" dirty="0"/>
              <a:t> et al, 2017</a:t>
            </a:r>
            <a:r>
              <a:rPr lang="en-US" dirty="0"/>
              <a:t>: </a:t>
            </a:r>
            <a:r>
              <a:rPr lang="en-US" i="1" dirty="0"/>
              <a:t>predict next step(s) in sequence:</a:t>
            </a:r>
          </a:p>
          <a:p>
            <a:pPr lvl="1"/>
            <a:r>
              <a:rPr lang="en-US" dirty="0"/>
              <a:t>“We argue instead that the [hippocampal] map is essentially predictive, encoding expectations about an animal’s future state. This view resonates with earlier ideas about the predictive function of the hippocampus [lots of </a:t>
            </a:r>
            <a:r>
              <a:rPr lang="en-US" i="1" dirty="0"/>
              <a:t>additional</a:t>
            </a:r>
            <a:r>
              <a:rPr lang="en-US" dirty="0"/>
              <a:t> cites]</a:t>
            </a:r>
          </a:p>
          <a:p>
            <a:pPr lvl="1"/>
            <a:endParaRPr lang="en-US" dirty="0"/>
          </a:p>
        </p:txBody>
      </p:sp>
    </p:spTree>
    <p:extLst>
      <p:ext uri="{BB962C8B-B14F-4D97-AF65-F5344CB8AC3E}">
        <p14:creationId xmlns:p14="http://schemas.microsoft.com/office/powerpoint/2010/main" val="3069644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66C39-0110-ED4F-A83D-944AC7743A4D}"/>
              </a:ext>
            </a:extLst>
          </p:cNvPr>
          <p:cNvSpPr>
            <a:spLocks noGrp="1"/>
          </p:cNvSpPr>
          <p:nvPr>
            <p:ph type="title"/>
          </p:nvPr>
        </p:nvSpPr>
        <p:spPr/>
        <p:txBody>
          <a:bodyPr/>
          <a:lstStyle/>
          <a:p>
            <a:r>
              <a:rPr lang="en-US" dirty="0"/>
              <a:t>Reward Prediction Error (RPE; DA) -&gt; Hip</a:t>
            </a:r>
          </a:p>
        </p:txBody>
      </p:sp>
      <p:sp>
        <p:nvSpPr>
          <p:cNvPr id="3" name="Content Placeholder 2">
            <a:extLst>
              <a:ext uri="{FF2B5EF4-FFF2-40B4-BE49-F238E27FC236}">
                <a16:creationId xmlns:a16="http://schemas.microsoft.com/office/drawing/2014/main" id="{08E5FE11-5FCE-F54C-BA9B-1806B734874C}"/>
              </a:ext>
            </a:extLst>
          </p:cNvPr>
          <p:cNvSpPr>
            <a:spLocks noGrp="1"/>
          </p:cNvSpPr>
          <p:nvPr>
            <p:ph idx="1"/>
          </p:nvPr>
        </p:nvSpPr>
        <p:spPr/>
        <p:txBody>
          <a:bodyPr>
            <a:normAutofit/>
          </a:bodyPr>
          <a:lstStyle/>
          <a:p>
            <a:pPr marL="0" indent="0">
              <a:buNone/>
            </a:pPr>
            <a:r>
              <a:rPr lang="en-US" dirty="0"/>
              <a:t>Sinclair et al &amp; </a:t>
            </a:r>
            <a:r>
              <a:rPr lang="en-US" dirty="0" err="1"/>
              <a:t>Barense</a:t>
            </a:r>
            <a:r>
              <a:rPr lang="en-US" dirty="0"/>
              <a:t> (2019, 2021): Prediction errors disrupt hippocampal reps and update episodic memories:</a:t>
            </a:r>
          </a:p>
          <a:p>
            <a:pPr lvl="1"/>
            <a:r>
              <a:rPr lang="en-US" dirty="0"/>
              <a:t>“The brain supports adaptive behavior by generating predictions, learning from errors, and updating memories to accommodate new information. Prediction error, or surprise, triggers learning when reality contradicts expectations. Prior studies have shown that the hippocampus signals prediction error…”</a:t>
            </a:r>
          </a:p>
          <a:p>
            <a:pPr marL="0" indent="0">
              <a:buNone/>
            </a:pPr>
            <a:r>
              <a:rPr lang="en-US" dirty="0"/>
              <a:t>Review: Ergo, De </a:t>
            </a:r>
            <a:r>
              <a:rPr lang="en-US" dirty="0" err="1"/>
              <a:t>Loof</a:t>
            </a:r>
            <a:r>
              <a:rPr lang="en-US" dirty="0"/>
              <a:t> &amp; </a:t>
            </a:r>
            <a:r>
              <a:rPr lang="en-US" dirty="0" err="1"/>
              <a:t>Verguts</a:t>
            </a:r>
            <a:r>
              <a:rPr lang="en-US" dirty="0"/>
              <a:t> (2020): extensive evidence for RPE effects on “declarative memory”</a:t>
            </a:r>
          </a:p>
          <a:p>
            <a:pPr marL="0" indent="0">
              <a:buNone/>
            </a:pPr>
            <a:endParaRPr lang="en-US" dirty="0"/>
          </a:p>
        </p:txBody>
      </p:sp>
    </p:spTree>
    <p:extLst>
      <p:ext uri="{BB962C8B-B14F-4D97-AF65-F5344CB8AC3E}">
        <p14:creationId xmlns:p14="http://schemas.microsoft.com/office/powerpoint/2010/main" val="3044099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512DB-A71F-8445-A5C0-5CCA951FA91E}"/>
              </a:ext>
            </a:extLst>
          </p:cNvPr>
          <p:cNvSpPr>
            <a:spLocks noGrp="1"/>
          </p:cNvSpPr>
          <p:nvPr>
            <p:ph type="title"/>
          </p:nvPr>
        </p:nvSpPr>
        <p:spPr/>
        <p:txBody>
          <a:bodyPr/>
          <a:lstStyle/>
          <a:p>
            <a:r>
              <a:rPr lang="en-US" dirty="0"/>
              <a:t>Episodic memory and the hippocampus</a:t>
            </a:r>
          </a:p>
        </p:txBody>
      </p:sp>
      <p:sp>
        <p:nvSpPr>
          <p:cNvPr id="3" name="Content Placeholder 2">
            <a:extLst>
              <a:ext uri="{FF2B5EF4-FFF2-40B4-BE49-F238E27FC236}">
                <a16:creationId xmlns:a16="http://schemas.microsoft.com/office/drawing/2014/main" id="{56C61435-B29E-E641-A905-D356286E4771}"/>
              </a:ext>
            </a:extLst>
          </p:cNvPr>
          <p:cNvSpPr>
            <a:spLocks noGrp="1"/>
          </p:cNvSpPr>
          <p:nvPr>
            <p:ph idx="1"/>
          </p:nvPr>
        </p:nvSpPr>
        <p:spPr/>
        <p:txBody>
          <a:bodyPr/>
          <a:lstStyle/>
          <a:p>
            <a:pPr marL="0" indent="0">
              <a:buNone/>
            </a:pPr>
            <a:r>
              <a:rPr lang="en-US" dirty="0"/>
              <a:t>Dominant theory, extensive data (e.g., HM): Hippocampus binds temporal context and other content to form distinct, pattern separated representations of episodes (events)</a:t>
            </a:r>
          </a:p>
          <a:p>
            <a:pPr marL="0" indent="0">
              <a:buNone/>
            </a:pPr>
            <a:r>
              <a:rPr lang="en-US" dirty="0"/>
              <a:t>What is an event?</a:t>
            </a:r>
          </a:p>
          <a:p>
            <a:pPr marL="0" indent="0">
              <a:buNone/>
            </a:pPr>
            <a:r>
              <a:rPr lang="en-US" dirty="0"/>
              <a:t>Zacks et al (2007):</a:t>
            </a:r>
          </a:p>
          <a:p>
            <a:pPr lvl="1"/>
            <a:r>
              <a:rPr lang="en-US" dirty="0"/>
              <a:t>“Perceptual systems continuously make predictions about what will happen next. When transient errors in predictions arise, an event boundary is perceived”</a:t>
            </a:r>
          </a:p>
          <a:p>
            <a:endParaRPr lang="en-US" dirty="0"/>
          </a:p>
        </p:txBody>
      </p:sp>
    </p:spTree>
    <p:extLst>
      <p:ext uri="{BB962C8B-B14F-4D97-AF65-F5344CB8AC3E}">
        <p14:creationId xmlns:p14="http://schemas.microsoft.com/office/powerpoint/2010/main" val="1938441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39E91-C364-4145-8FCC-8D6A10E08DD3}"/>
              </a:ext>
            </a:extLst>
          </p:cNvPr>
          <p:cNvSpPr>
            <a:spLocks noGrp="1"/>
          </p:cNvSpPr>
          <p:nvPr>
            <p:ph type="title"/>
          </p:nvPr>
        </p:nvSpPr>
        <p:spPr/>
        <p:txBody>
          <a:bodyPr>
            <a:normAutofit/>
          </a:bodyPr>
          <a:lstStyle/>
          <a:p>
            <a:r>
              <a:rPr lang="en-US" dirty="0"/>
              <a:t>Predictive learning in Neocortex &amp; Pulvinar</a:t>
            </a:r>
            <a:br>
              <a:rPr lang="en-US" dirty="0"/>
            </a:br>
            <a:r>
              <a:rPr lang="en-US" sz="1600" dirty="0"/>
              <a:t>(O’Reilly et al, 2021)</a:t>
            </a:r>
            <a:endParaRPr lang="en-US" dirty="0"/>
          </a:p>
        </p:txBody>
      </p:sp>
      <p:pic>
        <p:nvPicPr>
          <p:cNvPr id="4" name="Picture 3">
            <a:extLst>
              <a:ext uri="{FF2B5EF4-FFF2-40B4-BE49-F238E27FC236}">
                <a16:creationId xmlns:a16="http://schemas.microsoft.com/office/drawing/2014/main" id="{881E3FD2-9705-244A-A512-74366417EB40}"/>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58219" y="1388325"/>
            <a:ext cx="3833541" cy="3026480"/>
          </a:xfrm>
          <a:prstGeom prst="rect">
            <a:avLst/>
          </a:prstGeom>
        </p:spPr>
      </p:pic>
      <p:sp>
        <p:nvSpPr>
          <p:cNvPr id="5" name="TextBox 2">
            <a:extLst>
              <a:ext uri="{FF2B5EF4-FFF2-40B4-BE49-F238E27FC236}">
                <a16:creationId xmlns:a16="http://schemas.microsoft.com/office/drawing/2014/main" id="{94BC5439-32B0-904F-AD11-6411620A1FAD}"/>
              </a:ext>
            </a:extLst>
          </p:cNvPr>
          <p:cNvSpPr txBox="1"/>
          <p:nvPr/>
        </p:nvSpPr>
        <p:spPr>
          <a:xfrm>
            <a:off x="2274989" y="1830268"/>
            <a:ext cx="929768" cy="343492"/>
          </a:xfrm>
          <a:prstGeom prst="rect">
            <a:avLst/>
          </a:prstGeom>
          <a:noFill/>
        </p:spPr>
        <p:style>
          <a:lnRef idx="0">
            <a:scrgbClr r="0" g="0" b="0"/>
          </a:lnRef>
          <a:fillRef idx="0">
            <a:scrgbClr r="0" g="0" b="0"/>
          </a:fillRef>
          <a:effectRef idx="0">
            <a:scrgbClr r="0" g="0" b="0"/>
          </a:effectRef>
          <a:fontRef idx="major"/>
        </p:style>
        <p:txBody>
          <a:bodyPr wrap="squar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r>
              <a:rPr lang="en-US" sz="1632" dirty="0" err="1">
                <a:solidFill>
                  <a:schemeClr val="bg1"/>
                </a:solidFill>
              </a:rPr>
              <a:t>Pulvinar</a:t>
            </a:r>
            <a:r>
              <a:rPr lang="en-US" sz="1632" dirty="0">
                <a:solidFill>
                  <a:schemeClr val="bg1"/>
                </a:solidFill>
              </a:rPr>
              <a:t>!</a:t>
            </a:r>
          </a:p>
        </p:txBody>
      </p:sp>
      <p:pic>
        <p:nvPicPr>
          <p:cNvPr id="6" name="Picture 5">
            <a:extLst>
              <a:ext uri="{FF2B5EF4-FFF2-40B4-BE49-F238E27FC236}">
                <a16:creationId xmlns:a16="http://schemas.microsoft.com/office/drawing/2014/main" id="{FD8BAEC2-F51F-B446-9BB8-0E82B898933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349975" y="1388325"/>
            <a:ext cx="4435300" cy="2509796"/>
          </a:xfrm>
          <a:prstGeom prst="rect">
            <a:avLst/>
          </a:prstGeom>
        </p:spPr>
      </p:pic>
    </p:spTree>
    <p:extLst>
      <p:ext uri="{BB962C8B-B14F-4D97-AF65-F5344CB8AC3E}">
        <p14:creationId xmlns:p14="http://schemas.microsoft.com/office/powerpoint/2010/main" val="34923512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8FE58-FB39-2446-96E3-E626C53F2BAC}"/>
              </a:ext>
            </a:extLst>
          </p:cNvPr>
          <p:cNvSpPr>
            <a:spLocks noGrp="1"/>
          </p:cNvSpPr>
          <p:nvPr>
            <p:ph type="title"/>
          </p:nvPr>
        </p:nvSpPr>
        <p:spPr/>
        <p:txBody>
          <a:bodyPr/>
          <a:lstStyle/>
          <a:p>
            <a:r>
              <a:rPr lang="en-US" dirty="0"/>
              <a:t>Key questions</a:t>
            </a:r>
          </a:p>
        </p:txBody>
      </p:sp>
      <p:sp>
        <p:nvSpPr>
          <p:cNvPr id="3" name="Content Placeholder 2">
            <a:extLst>
              <a:ext uri="{FF2B5EF4-FFF2-40B4-BE49-F238E27FC236}">
                <a16:creationId xmlns:a16="http://schemas.microsoft.com/office/drawing/2014/main" id="{4A47A2D6-AFF1-6847-8680-993387AB50A0}"/>
              </a:ext>
            </a:extLst>
          </p:cNvPr>
          <p:cNvSpPr>
            <a:spLocks noGrp="1"/>
          </p:cNvSpPr>
          <p:nvPr>
            <p:ph idx="1"/>
          </p:nvPr>
        </p:nvSpPr>
        <p:spPr/>
        <p:txBody>
          <a:bodyPr/>
          <a:lstStyle/>
          <a:p>
            <a:pPr marL="0" indent="0">
              <a:buNone/>
            </a:pPr>
            <a:r>
              <a:rPr lang="en-US" dirty="0"/>
              <a:t>Sensory cortex can predict what happens next because: a) physics, b) it has extensive, systematic encoding of current and recent prior state at multiple levels of abstraction.</a:t>
            </a:r>
          </a:p>
          <a:p>
            <a:pPr marL="0" indent="0">
              <a:buNone/>
            </a:pPr>
            <a:endParaRPr lang="en-US" dirty="0"/>
          </a:p>
          <a:p>
            <a:pPr marL="0" indent="0">
              <a:buNone/>
            </a:pPr>
            <a:r>
              <a:rPr lang="en-US" dirty="0"/>
              <a:t>Claim: Hippocampus cannot predict very well because it has a highly reduced representation of </a:t>
            </a:r>
            <a:r>
              <a:rPr lang="en-US" i="1" dirty="0"/>
              <a:t>lots of randomly related info</a:t>
            </a:r>
            <a:r>
              <a:rPr lang="en-US" dirty="0"/>
              <a:t> and its job is to </a:t>
            </a:r>
            <a:r>
              <a:rPr lang="en-US" i="1" dirty="0"/>
              <a:t>pattern separate</a:t>
            </a:r>
            <a:r>
              <a:rPr lang="en-US" dirty="0"/>
              <a:t> to encode distinct memories of even similar events.</a:t>
            </a:r>
          </a:p>
        </p:txBody>
      </p:sp>
    </p:spTree>
    <p:extLst>
      <p:ext uri="{BB962C8B-B14F-4D97-AF65-F5344CB8AC3E}">
        <p14:creationId xmlns:p14="http://schemas.microsoft.com/office/powerpoint/2010/main" val="206391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5A59F-B5FD-3741-B8F5-E1016674D037}"/>
              </a:ext>
            </a:extLst>
          </p:cNvPr>
          <p:cNvSpPr>
            <a:spLocks noGrp="1"/>
          </p:cNvSpPr>
          <p:nvPr>
            <p:ph type="title"/>
          </p:nvPr>
        </p:nvSpPr>
        <p:spPr/>
        <p:txBody>
          <a:bodyPr/>
          <a:lstStyle/>
          <a:p>
            <a:r>
              <a:rPr lang="en-US" dirty="0"/>
              <a:t>But what about </a:t>
            </a:r>
            <a:r>
              <a:rPr lang="en-US" i="1" dirty="0" err="1"/>
              <a:t>preplay</a:t>
            </a:r>
            <a:r>
              <a:rPr lang="en-US" dirty="0"/>
              <a:t> in rodents?</a:t>
            </a:r>
          </a:p>
        </p:txBody>
      </p:sp>
      <p:sp>
        <p:nvSpPr>
          <p:cNvPr id="3" name="Content Placeholder 2">
            <a:extLst>
              <a:ext uri="{FF2B5EF4-FFF2-40B4-BE49-F238E27FC236}">
                <a16:creationId xmlns:a16="http://schemas.microsoft.com/office/drawing/2014/main" id="{E1C2C00E-3263-E54D-9ED2-35BE14C3CA10}"/>
              </a:ext>
            </a:extLst>
          </p:cNvPr>
          <p:cNvSpPr>
            <a:spLocks noGrp="1"/>
          </p:cNvSpPr>
          <p:nvPr>
            <p:ph idx="1"/>
          </p:nvPr>
        </p:nvSpPr>
        <p:spPr/>
        <p:txBody>
          <a:bodyPr>
            <a:normAutofit/>
          </a:bodyPr>
          <a:lstStyle/>
          <a:p>
            <a:pPr marL="0" indent="0">
              <a:buNone/>
            </a:pPr>
            <a:r>
              <a:rPr lang="en-US" dirty="0"/>
              <a:t>Turns out it is mostly retrospective, not prospective..</a:t>
            </a:r>
          </a:p>
          <a:p>
            <a:pPr marL="0" indent="0">
              <a:buNone/>
            </a:pPr>
            <a:endParaRPr lang="en-US" dirty="0"/>
          </a:p>
          <a:p>
            <a:pPr marL="0" indent="0">
              <a:buNone/>
            </a:pPr>
            <a:r>
              <a:rPr lang="en-US" dirty="0"/>
              <a:t>Gillespie et al &amp; Loren Frank</a:t>
            </a:r>
            <a:r>
              <a:rPr lang="en-US" dirty="0">
                <a:sym typeface="Wingdings" pitchFamily="2" charset="2"/>
              </a:rPr>
              <a:t> (2021): </a:t>
            </a:r>
            <a:r>
              <a:rPr lang="en-US" i="1" dirty="0"/>
              <a:t>Hippocampal replay reflects specific past experiences rather than a plan for subsequent choice:</a:t>
            </a:r>
          </a:p>
          <a:p>
            <a:pPr lvl="1"/>
            <a:r>
              <a:rPr lang="en-US" dirty="0"/>
              <a:t>“hippocampal replay does not reliably relate to immediately subsequent choice in a spatial memory task. Instead, replay preferentially represents previous goals and places that have not been visited recently, suggesting a role in storing and updating memories rather than in directly guiding upcoming behavior.”</a:t>
            </a:r>
          </a:p>
          <a:p>
            <a:pPr marL="0" indent="0">
              <a:buNone/>
            </a:pPr>
            <a:endParaRPr lang="en-US" i="1" dirty="0"/>
          </a:p>
          <a:p>
            <a:pPr marL="0" indent="0">
              <a:buNone/>
            </a:pPr>
            <a:endParaRPr lang="en-US" dirty="0"/>
          </a:p>
        </p:txBody>
      </p:sp>
    </p:spTree>
    <p:extLst>
      <p:ext uri="{BB962C8B-B14F-4D97-AF65-F5344CB8AC3E}">
        <p14:creationId xmlns:p14="http://schemas.microsoft.com/office/powerpoint/2010/main" val="42739802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23C8C-6741-A24E-B02D-C7E7FE8CE48E}"/>
              </a:ext>
            </a:extLst>
          </p:cNvPr>
          <p:cNvSpPr>
            <a:spLocks noGrp="1"/>
          </p:cNvSpPr>
          <p:nvPr>
            <p:ph type="title"/>
          </p:nvPr>
        </p:nvSpPr>
        <p:spPr/>
        <p:txBody>
          <a:bodyPr/>
          <a:lstStyle/>
          <a:p>
            <a:r>
              <a:rPr lang="en-US" dirty="0"/>
              <a:t>Novelty, Recall, Event Segmentation, </a:t>
            </a:r>
            <a:r>
              <a:rPr lang="en-US" dirty="0" err="1"/>
              <a:t>etc</a:t>
            </a:r>
            <a:endParaRPr lang="en-US" dirty="0"/>
          </a:p>
        </p:txBody>
      </p:sp>
      <p:sp>
        <p:nvSpPr>
          <p:cNvPr id="3" name="Content Placeholder 2">
            <a:extLst>
              <a:ext uri="{FF2B5EF4-FFF2-40B4-BE49-F238E27FC236}">
                <a16:creationId xmlns:a16="http://schemas.microsoft.com/office/drawing/2014/main" id="{12449332-7BB2-0D4A-8AB0-AAD40854D974}"/>
              </a:ext>
            </a:extLst>
          </p:cNvPr>
          <p:cNvSpPr>
            <a:spLocks noGrp="1"/>
          </p:cNvSpPr>
          <p:nvPr>
            <p:ph idx="1"/>
          </p:nvPr>
        </p:nvSpPr>
        <p:spPr/>
        <p:txBody>
          <a:bodyPr/>
          <a:lstStyle/>
          <a:p>
            <a:pPr marL="0" indent="0">
              <a:buNone/>
            </a:pPr>
            <a:r>
              <a:rPr lang="en-US" dirty="0"/>
              <a:t>Hippocampus can easily signal familiar (recalled) vs. not: novelty OK.  (it just has no idea what will happen </a:t>
            </a:r>
            <a:r>
              <a:rPr lang="en-US" i="1" dirty="0"/>
              <a:t>next</a:t>
            </a:r>
            <a:r>
              <a:rPr lang="en-US" dirty="0"/>
              <a:t>..)</a:t>
            </a:r>
          </a:p>
          <a:p>
            <a:pPr marL="0" indent="0">
              <a:buNone/>
            </a:pPr>
            <a:endParaRPr lang="en-US" dirty="0"/>
          </a:p>
          <a:p>
            <a:pPr marL="0" indent="0">
              <a:buNone/>
            </a:pPr>
            <a:r>
              <a:rPr lang="en-US" dirty="0"/>
              <a:t>Keeping episodes separate can benefit from prediction-derived event segmentation (predictions computed in </a:t>
            </a:r>
            <a:r>
              <a:rPr lang="en-US" i="1" dirty="0"/>
              <a:t>neocortex, </a:t>
            </a:r>
            <a:r>
              <a:rPr lang="en-US" dirty="0"/>
              <a:t>not hippocampus</a:t>
            </a:r>
            <a:r>
              <a:rPr lang="en-US" i="1" dirty="0"/>
              <a:t>)</a:t>
            </a:r>
            <a:endParaRPr lang="en-US" dirty="0"/>
          </a:p>
        </p:txBody>
      </p:sp>
    </p:spTree>
    <p:extLst>
      <p:ext uri="{BB962C8B-B14F-4D97-AF65-F5344CB8AC3E}">
        <p14:creationId xmlns:p14="http://schemas.microsoft.com/office/powerpoint/2010/main" val="38835926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991</TotalTime>
  <Words>576</Words>
  <Application>Microsoft Macintosh PowerPoint</Application>
  <PresentationFormat>On-screen Show (16:9)</PresentationFormat>
  <Paragraphs>32</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Is the hippocampus a predictive learning system?</vt:lpstr>
      <vt:lpstr>Long history of predictive theories</vt:lpstr>
      <vt:lpstr>Reward Prediction Error (RPE; DA) -&gt; Hip</vt:lpstr>
      <vt:lpstr>Episodic memory and the hippocampus</vt:lpstr>
      <vt:lpstr>Predictive learning in Neocortex &amp; Pulvinar (O’Reilly et al, 2021)</vt:lpstr>
      <vt:lpstr>Key questions</vt:lpstr>
      <vt:lpstr>But what about preplay in rodents?</vt:lpstr>
      <vt:lpstr>Novelty, Recall, Event Segmentation, etc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Timothy Utesch</dc:creator>
  <cp:lastModifiedBy>Randall O'Reilly</cp:lastModifiedBy>
  <cp:revision>9</cp:revision>
  <dcterms:created xsi:type="dcterms:W3CDTF">2020-09-09T13:47:10Z</dcterms:created>
  <dcterms:modified xsi:type="dcterms:W3CDTF">2021-09-02T00:36:08Z</dcterms:modified>
</cp:coreProperties>
</file>

<file path=docProps/thumbnail.jpeg>
</file>